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2"/>
  </p:notesMasterIdLst>
  <p:sldIdLst>
    <p:sldId id="278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91" r:id="rId12"/>
    <p:sldId id="292" r:id="rId13"/>
    <p:sldId id="294" r:id="rId14"/>
    <p:sldId id="293" r:id="rId15"/>
    <p:sldId id="288" r:id="rId16"/>
    <p:sldId id="289" r:id="rId17"/>
    <p:sldId id="290" r:id="rId18"/>
    <p:sldId id="295" r:id="rId19"/>
    <p:sldId id="302" r:id="rId20"/>
    <p:sldId id="303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01" r:id="rId42"/>
    <p:sldId id="297" r:id="rId43"/>
    <p:sldId id="296" r:id="rId44"/>
    <p:sldId id="299" r:id="rId45"/>
    <p:sldId id="300" r:id="rId46"/>
    <p:sldId id="298" r:id="rId47"/>
    <p:sldId id="305" r:id="rId48"/>
    <p:sldId id="306" r:id="rId49"/>
    <p:sldId id="307" r:id="rId50"/>
    <p:sldId id="279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navajjala, Sri Harsha (UMKC-Student)" initials="CSH(" lastIdx="1" clrIdx="0">
    <p:extLst>
      <p:ext uri="{19B8F6BF-5375-455C-9EA6-DF929625EA0E}">
        <p15:presenceInfo xmlns:p15="http://schemas.microsoft.com/office/powerpoint/2012/main" userId="S-1-5-21-2008365202-1495225606-1849977318-38248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47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A933B5-9B1B-440E-82AC-B0DA8E95FD7F}" type="datetimeFigureOut">
              <a:rPr lang="en-US" smtClean="0"/>
              <a:pPr/>
              <a:t>1/2/2017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DA1C64-E2D3-4A5C-857F-39F8D8EA0AC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9239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picture shows a stride length</a:t>
            </a:r>
            <a:r>
              <a:rPr lang="en-US" baseline="0" dirty="0"/>
              <a:t> of 1. Sometimes a different stride length is used.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DA1C64-E2D3-4A5C-857F-39F8D8EA0AC8}" type="slidenum">
              <a:rPr lang="en-IN" smtClean="0"/>
              <a:pPr/>
              <a:t>34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9396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F562E-99D4-4254-B7BD-243D18A86905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077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C6D4A-41F3-45D9-B2F5-3393F01A1CB5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67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C5091-A19C-4CF5-A852-16E436076A5C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710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  <a:latin typeface="Helvetica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665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698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714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000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50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793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68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990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9AB4A-D306-4283-B40E-55DB8E2FB858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400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82037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08578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615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9F408-8444-4D27-A64D-6DF53F8149AA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07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A84EB-2191-4F6F-9C5F-B279CDBDDBD4}" type="datetime1">
              <a:rPr lang="en-US" smtClean="0"/>
              <a:t>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341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4A3C6-D7AB-4755-AA75-31DE2563E58E}" type="datetime1">
              <a:rPr lang="en-US" smtClean="0"/>
              <a:t>1/2/2017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35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90FE7-4007-4177-81F5-BA78C87984E5}" type="datetime1">
              <a:rPr lang="en-US" smtClean="0"/>
              <a:t>1/2/2017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73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C24466-D5B4-4211-AFB5-2B929610D4FA}" type="datetime1">
              <a:rPr lang="en-US" smtClean="0"/>
              <a:t>1/2/2017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36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5907D-E430-45B1-8A1D-5BEC74B9EAFD}" type="datetime1">
              <a:rPr lang="en-US" smtClean="0"/>
              <a:t>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0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033BE-F7F7-4BBA-9CA8-C498A03FC7CB}" type="datetime1">
              <a:rPr lang="en-US" smtClean="0"/>
              <a:t>1/2/2017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13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FCB02-F130-4660-A982-21E89AE46577}" type="datetime1">
              <a:rPr lang="en-US" smtClean="0"/>
              <a:t>1/2/2017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DB166-79C6-3345-B287-A7CE8B30FC7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5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42E9-8CE7-BD4A-9571-EA3D1778B2D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1/2/2017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27517-4D6F-7647-90D7-6D99578B0AA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366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4j.org/compare-dl4j-torch7-pylearn.html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zer0n/deepframeworks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5638657"/>
            <a:ext cx="9008198" cy="1752600"/>
          </a:xfrm>
        </p:spPr>
        <p:txBody>
          <a:bodyPr>
            <a:norm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Manikanta Maddula</a:t>
            </a:r>
          </a:p>
        </p:txBody>
      </p:sp>
      <p:pic>
        <p:nvPicPr>
          <p:cNvPr id="1026" name="Picture 2" descr="http://cdn01.androidauthority.net/wp-content/uploads/2015/11/tensorflo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615" y="-804786"/>
            <a:ext cx="9429427" cy="64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03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523875"/>
            <a:ext cx="83153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64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533400"/>
            <a:ext cx="7451757" cy="516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1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4" descr="http://static5.businessinsider.com/image/5640da8e9dd7cc25008c8672-480/google-transl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68" y="1647825"/>
            <a:ext cx="6646804" cy="358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24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3" y="846138"/>
            <a:ext cx="8639033" cy="49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75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-*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20" y="274638"/>
            <a:ext cx="8528180" cy="56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2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319" y="706765"/>
            <a:ext cx="5936602" cy="54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1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9" y="530241"/>
            <a:ext cx="8146596" cy="57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029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060" y="274638"/>
            <a:ext cx="7166024" cy="551750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3200" y="846138"/>
            <a:ext cx="2400300" cy="4267200"/>
          </a:xfrm>
        </p:spPr>
      </p:pic>
    </p:spTree>
    <p:extLst>
      <p:ext uri="{BB962C8B-B14F-4D97-AF65-F5344CB8AC3E}">
        <p14:creationId xmlns:p14="http://schemas.microsoft.com/office/powerpoint/2010/main" val="28242453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1796143"/>
            <a:ext cx="8286488" cy="225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795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Control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946" y="2301081"/>
            <a:ext cx="53816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1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796" y="543216"/>
            <a:ext cx="7784408" cy="46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904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 TensorFlow programs are usually structured into a construction phase, that assembles a graph, and an execution phase that uses a session to execute ops in the graph</a:t>
            </a:r>
          </a:p>
          <a:p>
            <a:r>
              <a:rPr lang="en-US" sz="2000" dirty="0"/>
              <a:t>We program to assemble the graph</a:t>
            </a:r>
          </a:p>
          <a:p>
            <a:r>
              <a:rPr lang="en-US" sz="2000" dirty="0"/>
              <a:t>The TensorFlow Python library has a default graph to which ops constructors add nodes</a:t>
            </a:r>
          </a:p>
          <a:p>
            <a:r>
              <a:rPr lang="en-US" sz="2000" dirty="0"/>
              <a:t>The TensorFlow Python library has a default graph to which ops constructors add nodes</a:t>
            </a:r>
          </a:p>
          <a:p>
            <a:r>
              <a:rPr lang="en-US" sz="2000" dirty="0"/>
              <a:t>TensorFlow relies on a highly efficient C++ backend to do its computation. The connection to this backend is called a session.</a:t>
            </a:r>
          </a:p>
          <a:p>
            <a:r>
              <a:rPr lang="en-US" sz="2000" dirty="0"/>
              <a:t>InteractiveSession is to interleave operations</a:t>
            </a:r>
          </a:p>
          <a:p>
            <a:r>
              <a:rPr lang="en-US" sz="2000" dirty="0"/>
              <a:t>We can also enter a session with a “with” block. The session ends automatically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89" y="5755482"/>
            <a:ext cx="3581400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29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CPU or GPU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Launching the graph in a distributed graph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We can use "with </a:t>
            </a:r>
            <a:r>
              <a:rPr lang="en-US" sz="2000" dirty="0" err="1"/>
              <a:t>tf.device</a:t>
            </a:r>
            <a:r>
              <a:rPr lang="en-US" sz="2000" dirty="0"/>
              <a:t>():" statements to directly specify workers for particular parts of the graph: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49" y="2033102"/>
            <a:ext cx="305752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849" y="3203801"/>
            <a:ext cx="6257925" cy="5810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849" y="4478175"/>
            <a:ext cx="34099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179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Variables, fetches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Variables maintain state across executions of the graph. It lives in the computation graph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Before Variables can be used within a session, they must be initialized using that session</a:t>
            </a:r>
          </a:p>
          <a:p>
            <a:endParaRPr lang="en-US" sz="2000" dirty="0"/>
          </a:p>
          <a:p>
            <a:r>
              <a:rPr lang="en-US" sz="2000" dirty="0"/>
              <a:t>To fetch the outputs of operations, execute the graph with a run() call on the session object and pass in tensors to retrieve</a:t>
            </a:r>
          </a:p>
          <a:p>
            <a:endParaRPr lang="en-US" sz="2000" dirty="0"/>
          </a:p>
          <a:p>
            <a:r>
              <a:rPr lang="en-US" sz="2100" dirty="0"/>
              <a:t>All the ops needed to produce the values of the requested tensors are run once (not once per requested tensor)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08" y="2169964"/>
            <a:ext cx="6981825" cy="533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8" y="2712695"/>
            <a:ext cx="3810000" cy="542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508" y="3843651"/>
            <a:ext cx="4505325" cy="276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33" y="4715687"/>
            <a:ext cx="37147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98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feed mechanism for patching a tensor directly into any operation in the graph</a:t>
            </a:r>
          </a:p>
          <a:p>
            <a:r>
              <a:rPr lang="en-US" sz="2000" dirty="0"/>
              <a:t>A feed temporarily replaces the output of an operation with a tensor value.</a:t>
            </a:r>
          </a:p>
          <a:p>
            <a:r>
              <a:rPr lang="en-US" sz="2000" dirty="0"/>
              <a:t>Supply feed data as an argument to a run() call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20" y="3337540"/>
            <a:ext cx="672465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698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Learning function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Cost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62" y="2094947"/>
            <a:ext cx="5219700" cy="1038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0" y="3626230"/>
            <a:ext cx="6343650" cy="647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362" y="4504117"/>
            <a:ext cx="6905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sz="2000" dirty="0"/>
              <a:t>Cost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78" y="1165225"/>
            <a:ext cx="6877050" cy="16668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878" y="3150200"/>
            <a:ext cx="6276975" cy="17621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878" y="5057281"/>
            <a:ext cx="625792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6709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If the activation function is sigmoid function then single neuron corresponds exactly to the input-output mapping defined by logistic regression</a:t>
            </a:r>
          </a:p>
          <a:p>
            <a:r>
              <a:rPr lang="en-US" sz="2000" dirty="0"/>
              <a:t>Sigmoid, </a:t>
            </a:r>
            <a:r>
              <a:rPr lang="en-US" sz="2000" dirty="0" err="1"/>
              <a:t>tanh</a:t>
            </a:r>
            <a:r>
              <a:rPr lang="en-US" sz="2000" dirty="0"/>
              <a:t>, rectifier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97" y="1370013"/>
            <a:ext cx="3476625" cy="1704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3143250"/>
            <a:ext cx="8943975" cy="323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697" y="5358996"/>
            <a:ext cx="2981325" cy="800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278" y="5358996"/>
            <a:ext cx="2409825" cy="857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4162" y="5446826"/>
            <a:ext cx="19716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99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564" y="1647825"/>
            <a:ext cx="51816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277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Layer Perceptron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Feed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749331"/>
            <a:ext cx="6057900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5575" y="4849813"/>
            <a:ext cx="2638425" cy="1381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0426" y="1417638"/>
            <a:ext cx="4249705" cy="23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2614"/>
            <a:ext cx="8229600" cy="1143000"/>
          </a:xfrm>
        </p:spPr>
        <p:txBody>
          <a:bodyPr/>
          <a:lstStyle/>
          <a:p>
            <a:r>
              <a:rPr lang="en-US" dirty="0"/>
              <a:t>Backpropagation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387" y="965393"/>
            <a:ext cx="8229600" cy="4525963"/>
          </a:xfrm>
        </p:spPr>
        <p:txBody>
          <a:bodyPr/>
          <a:lstStyle/>
          <a:p>
            <a:r>
              <a:rPr lang="en-US" dirty="0"/>
              <a:t>Regularization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descent</a:t>
            </a:r>
          </a:p>
          <a:p>
            <a:endParaRPr lang="en-US" dirty="0"/>
          </a:p>
          <a:p>
            <a:r>
              <a:rPr lang="en-US" dirty="0"/>
              <a:t>Derivative of overall cost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04" y="987958"/>
            <a:ext cx="3495675" cy="838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37" y="1612114"/>
            <a:ext cx="7714084" cy="17999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828" y="3435394"/>
            <a:ext cx="2641244" cy="1131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422" y="4987925"/>
            <a:ext cx="60198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59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9" y="723558"/>
            <a:ext cx="9101221" cy="472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6581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1722" y="297349"/>
            <a:ext cx="6774024" cy="611770"/>
          </a:xfrm>
        </p:spPr>
        <p:txBody>
          <a:bodyPr>
            <a:normAutofit fontScale="90000"/>
          </a:bodyPr>
          <a:lstStyle/>
          <a:p>
            <a:r>
              <a:rPr lang="en-US" dirty="0"/>
              <a:t>Backpropagation </a:t>
            </a:r>
            <a:r>
              <a:rPr lang="en-US" dirty="0" err="1"/>
              <a:t>Algo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3784"/>
            <a:ext cx="8229600" cy="5701620"/>
          </a:xfrm>
        </p:spPr>
        <p:txBody>
          <a:bodyPr>
            <a:normAutofit/>
          </a:bodyPr>
          <a:lstStyle/>
          <a:p>
            <a:r>
              <a:rPr lang="en-US" sz="2000" dirty="0"/>
              <a:t>Backpropagation algorithm gives an efficient way to compute these partial derivatives</a:t>
            </a:r>
          </a:p>
          <a:p>
            <a:r>
              <a:rPr lang="en-US" sz="2000" dirty="0"/>
              <a:t>Algorithm: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070674"/>
            <a:ext cx="8245345" cy="446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92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</a:t>
            </a:r>
            <a:r>
              <a:rPr lang="en-US" dirty="0" err="1"/>
              <a:t>Vectorial</a:t>
            </a:r>
            <a:r>
              <a:rPr lang="en-US" dirty="0"/>
              <a:t> Notation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073410" cy="32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6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233585" cy="35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62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Fully connected layers are not good enough</a:t>
            </a:r>
            <a:br>
              <a:rPr lang="en-US" sz="2000" dirty="0"/>
            </a:br>
            <a:r>
              <a:rPr lang="en-US" sz="2000" dirty="0"/>
              <a:t>     -computationally expensive, not making use of spatial structure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200" dirty="0"/>
              <a:t>Convolutional neural networks use three basic ideas: </a:t>
            </a:r>
            <a:r>
              <a:rPr lang="en-US" sz="2200" i="1" dirty="0"/>
              <a:t>local receptive fields</a:t>
            </a:r>
            <a:r>
              <a:rPr lang="en-US" sz="2200" dirty="0"/>
              <a:t>, </a:t>
            </a:r>
            <a:r>
              <a:rPr lang="en-US" sz="2200" i="1" dirty="0"/>
              <a:t>shared weights</a:t>
            </a:r>
            <a:r>
              <a:rPr lang="en-US" sz="2200" dirty="0"/>
              <a:t>, and </a:t>
            </a:r>
            <a:r>
              <a:rPr lang="en-US" sz="2200" i="1" dirty="0"/>
              <a:t>pooling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373" y="2255258"/>
            <a:ext cx="5223296" cy="27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361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receptive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14" y="1320278"/>
            <a:ext cx="3016024" cy="2187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225" y="1221386"/>
            <a:ext cx="4784368" cy="2385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137" y="3530600"/>
            <a:ext cx="618172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98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5665" cy="705076"/>
          </a:xfrm>
        </p:spPr>
        <p:txBody>
          <a:bodyPr>
            <a:normAutofit fontScale="90000"/>
          </a:bodyPr>
          <a:lstStyle/>
          <a:p>
            <a:r>
              <a:rPr lang="en-US" dirty="0"/>
              <a:t>Shared weights and biases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5677"/>
            <a:ext cx="8416212" cy="4525963"/>
          </a:xfrm>
        </p:spPr>
        <p:txBody>
          <a:bodyPr/>
          <a:lstStyle/>
          <a:p>
            <a:r>
              <a:rPr lang="en-US" sz="2000" dirty="0"/>
              <a:t>Same weights and bias for each of the 24x24 hidden neurons</a:t>
            </a:r>
          </a:p>
          <a:p>
            <a:r>
              <a:rPr lang="en-US" sz="2000" dirty="0"/>
              <a:t>all the neurons in the first hidden layer detect exactly the same feature just at different locations in the input image</a:t>
            </a:r>
          </a:p>
          <a:p>
            <a:r>
              <a:rPr lang="en-US" sz="2000" dirty="0"/>
              <a:t>Informally, the feature detected by a hidden neuron can be said as the kind of input pattern that will cause the neuron to activate: it might be an edge in the image, for instance, or maybe some other type of shape</a:t>
            </a:r>
          </a:p>
          <a:p>
            <a:r>
              <a:rPr lang="en-US" sz="2000" dirty="0"/>
              <a:t>This makes convolutional networks – translation invariance of images</a:t>
            </a:r>
          </a:p>
          <a:p>
            <a:r>
              <a:rPr lang="en-US" sz="2000" dirty="0"/>
              <a:t>the map from the input layer to the hidden layer a feature map</a:t>
            </a:r>
          </a:p>
          <a:p>
            <a:r>
              <a:rPr lang="en-US" sz="2000" dirty="0"/>
              <a:t>The shared weights and bias are often said to define a </a:t>
            </a:r>
            <a:r>
              <a:rPr lang="en-US" sz="2000" i="1" dirty="0"/>
              <a:t>kernel</a:t>
            </a:r>
            <a:r>
              <a:rPr lang="en-US" sz="2000" dirty="0"/>
              <a:t> or </a:t>
            </a:r>
            <a:r>
              <a:rPr lang="en-US" sz="2000" i="1" dirty="0"/>
              <a:t>filter</a:t>
            </a:r>
          </a:p>
          <a:p>
            <a:r>
              <a:rPr lang="en-US" sz="2000" i="1" dirty="0"/>
              <a:t>Greatly reduces number of parameters involved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52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953" y="-5280"/>
            <a:ext cx="8229600" cy="1143000"/>
          </a:xfrm>
        </p:spPr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953" y="918288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convolutional layer consists of several different feature maps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use 32 feature maps for MNIST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07" y="1794945"/>
            <a:ext cx="6448425" cy="3114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5948362"/>
            <a:ext cx="4200525" cy="590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99" y="5238232"/>
            <a:ext cx="6772275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04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611"/>
            <a:ext cx="8229600" cy="1143000"/>
          </a:xfrm>
        </p:spPr>
        <p:txBody>
          <a:bodyPr/>
          <a:lstStyle/>
          <a:p>
            <a:r>
              <a:rPr lang="en-US" dirty="0"/>
              <a:t>Pooling 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1702"/>
            <a:ext cx="8229600" cy="4525963"/>
          </a:xfrm>
        </p:spPr>
        <p:txBody>
          <a:bodyPr>
            <a:normAutofit/>
          </a:bodyPr>
          <a:lstStyle/>
          <a:p>
            <a:r>
              <a:rPr lang="en-US" sz="2000" dirty="0"/>
              <a:t>Pooling layers are usually used immediately after convolutional layers</a:t>
            </a:r>
          </a:p>
          <a:p>
            <a:r>
              <a:rPr lang="en-US" sz="2000" dirty="0"/>
              <a:t>pooling layers simplify the information in the output from the convolutional layer</a:t>
            </a:r>
          </a:p>
          <a:p>
            <a:r>
              <a:rPr lang="en-US" sz="2000" dirty="0"/>
              <a:t>a pooling layer takes each feature map output from the convolutional layer and prepares a condensed feature map</a:t>
            </a:r>
          </a:p>
          <a:p>
            <a:r>
              <a:rPr lang="en-US" sz="2000" dirty="0"/>
              <a:t>apply max-pooling to each feature map separately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82" y="3381051"/>
            <a:ext cx="5553075" cy="2867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920" y="5455946"/>
            <a:ext cx="3175853" cy="126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549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050"/>
            <a:ext cx="8229600" cy="1143000"/>
          </a:xfrm>
        </p:spPr>
        <p:txBody>
          <a:bodyPr/>
          <a:lstStyle/>
          <a:p>
            <a:r>
              <a:rPr lang="en-US" dirty="0"/>
              <a:t>Dropout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9025"/>
            <a:ext cx="8229600" cy="4525963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dropout is a form of </a:t>
            </a:r>
            <a:r>
              <a:rPr lang="en-US" sz="2000" b="1" dirty="0"/>
              <a:t>regularization</a:t>
            </a:r>
            <a:r>
              <a:rPr lang="en-US" sz="2000" dirty="0"/>
              <a:t> to avoid overfitting</a:t>
            </a:r>
          </a:p>
          <a:p>
            <a:r>
              <a:rPr lang="en-US" sz="2000" dirty="0"/>
              <a:t>dropout as a form of </a:t>
            </a:r>
            <a:r>
              <a:rPr lang="en-US" sz="2000" i="1" dirty="0"/>
              <a:t>ensemble learning</a:t>
            </a:r>
          </a:p>
          <a:p>
            <a:r>
              <a:rPr lang="en-US" sz="2000" dirty="0"/>
              <a:t>At each training step in a mini-batch, the dropout procedure creates a different network (by randomly removing some units), which is trained using backpropagation as usual</a:t>
            </a:r>
          </a:p>
          <a:p>
            <a:r>
              <a:rPr lang="en-US" sz="2000" dirty="0"/>
              <a:t>The effect of this is that neurons are prevented from co-adapting too much which makes overfitting less likely</a:t>
            </a:r>
          </a:p>
          <a:p>
            <a:r>
              <a:rPr lang="en-US" sz="2000" dirty="0"/>
              <a:t>At test case the whole network is used (all units) but with scaled down weights. Mathematically this approximates ensemble averaging (using the geometric mean as average)</a:t>
            </a:r>
          </a:p>
          <a:p>
            <a:r>
              <a:rPr lang="en-US" sz="2000" dirty="0"/>
              <a:t>There is also something called </a:t>
            </a:r>
            <a:r>
              <a:rPr lang="en-US" sz="2000" dirty="0" err="1"/>
              <a:t>dropconnect</a:t>
            </a:r>
            <a:r>
              <a:rPr lang="en-US" sz="2000" dirty="0"/>
              <a:t> but this is the same principle for connections between nodes. In general, the effect of </a:t>
            </a:r>
            <a:r>
              <a:rPr lang="en-US" sz="2000" dirty="0" err="1"/>
              <a:t>dropconnect</a:t>
            </a:r>
            <a:r>
              <a:rPr lang="en-US" sz="2000" dirty="0"/>
              <a:t> is less consequent and less strong as compared to dropout.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99" y="5123080"/>
            <a:ext cx="1904320" cy="14158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9119" y="5617506"/>
            <a:ext cx="3145292" cy="29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2151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3306"/>
            <a:ext cx="8229600" cy="1143000"/>
          </a:xfrm>
        </p:spPr>
        <p:txBody>
          <a:bodyPr/>
          <a:lstStyle/>
          <a:p>
            <a:r>
              <a:rPr lang="en-US" dirty="0"/>
              <a:t>Tensor flow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6306"/>
            <a:ext cx="8229600" cy="4525963"/>
          </a:xfrm>
        </p:spPr>
        <p:txBody>
          <a:bodyPr/>
          <a:lstStyle/>
          <a:p>
            <a:r>
              <a:rPr lang="en-US" dirty="0"/>
              <a:t>MNIST</a:t>
            </a:r>
          </a:p>
          <a:p>
            <a:r>
              <a:rPr lang="en-US" dirty="0"/>
              <a:t>2 conventional layers</a:t>
            </a:r>
          </a:p>
          <a:p>
            <a:r>
              <a:rPr lang="en-US" dirty="0"/>
              <a:t>Densely connected layer</a:t>
            </a:r>
          </a:p>
          <a:p>
            <a:r>
              <a:rPr lang="en-US" dirty="0"/>
              <a:t>Dropout layer</a:t>
            </a:r>
          </a:p>
          <a:p>
            <a:r>
              <a:rPr lang="en-US" dirty="0"/>
              <a:t>Readout layer</a:t>
            </a:r>
          </a:p>
          <a:p>
            <a:r>
              <a:rPr lang="en-US" dirty="0"/>
              <a:t>Took 5886776 </a:t>
            </a:r>
            <a:r>
              <a:rPr lang="en-US" dirty="0" err="1"/>
              <a:t>ms</a:t>
            </a:r>
            <a:r>
              <a:rPr lang="en-US" dirty="0"/>
              <a:t> ~ 98.11 minutes</a:t>
            </a:r>
          </a:p>
          <a:p>
            <a:r>
              <a:rPr lang="en-US" dirty="0"/>
              <a:t>99.26% accuracy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67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9597"/>
            <a:ext cx="9118923" cy="46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3565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9592" y="437412"/>
            <a:ext cx="5587870" cy="537295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849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93" y="707183"/>
            <a:ext cx="9050207" cy="487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25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3" y="350977"/>
            <a:ext cx="8652977" cy="58902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06081" y="1048306"/>
            <a:ext cx="6867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device-specific implementations of operations</a:t>
            </a:r>
          </a:p>
        </p:txBody>
      </p:sp>
    </p:spTree>
    <p:extLst>
      <p:ext uri="{BB962C8B-B14F-4D97-AF65-F5344CB8AC3E}">
        <p14:creationId xmlns:p14="http://schemas.microsoft.com/office/powerpoint/2010/main" val="120168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9" y="578498"/>
            <a:ext cx="9035481" cy="470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8738"/>
            <a:ext cx="8099651" cy="501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58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44737"/>
            <a:ext cx="84867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35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2" y="771879"/>
            <a:ext cx="8447036" cy="443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55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57" y="1188402"/>
            <a:ext cx="8089543" cy="455536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417" y="6124059"/>
            <a:ext cx="716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http://deeplearning4j.org/compare-dl4j-torch7-pylearn.html</a:t>
            </a:r>
            <a:endParaRPr lang="en-US" dirty="0"/>
          </a:p>
          <a:p>
            <a:r>
              <a:rPr lang="en-US" dirty="0">
                <a:hlinkClick r:id="rId4"/>
              </a:rPr>
              <a:t>https://github.com/zer0n/deepframeworks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770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[1] https://cs224d.stanford.edu/lectures/CS224d-Lecture7.pdf</a:t>
            </a:r>
          </a:p>
          <a:p>
            <a:pPr marL="0" indent="0">
              <a:buNone/>
            </a:pPr>
            <a:r>
              <a:rPr lang="en-US" dirty="0"/>
              <a:t>[2] http://www.slideshare.net/JenAman/large-scale-deep-learning-with-tensorflow</a:t>
            </a:r>
          </a:p>
          <a:p>
            <a:pPr marL="0" indent="0">
              <a:buNone/>
            </a:pPr>
            <a:r>
              <a:rPr lang="en-US" dirty="0"/>
              <a:t>[3] http://www.jorditorres.org/wp-content/uploads/2016/02/FirstContactWithTensorFlow.part1_.pdf</a:t>
            </a:r>
          </a:p>
          <a:p>
            <a:pPr marL="0" indent="0">
              <a:buNone/>
            </a:pPr>
            <a:r>
              <a:rPr lang="en-US" dirty="0"/>
              <a:t>[4] </a:t>
            </a:r>
            <a:r>
              <a:rPr lang="en-US" dirty="0" err="1"/>
              <a:t>Abadi</a:t>
            </a:r>
            <a:r>
              <a:rPr lang="en-US" dirty="0"/>
              <a:t>, Martın, et al. "</a:t>
            </a:r>
            <a:r>
              <a:rPr lang="en-US" dirty="0" err="1"/>
              <a:t>Tensorflow</a:t>
            </a:r>
            <a:r>
              <a:rPr lang="en-US" dirty="0"/>
              <a:t>: Large-scale machine learning on heterogeneous distributed systems." </a:t>
            </a:r>
            <a:r>
              <a:rPr lang="en-US" dirty="0" err="1"/>
              <a:t>arXiv</a:t>
            </a:r>
            <a:r>
              <a:rPr lang="en-US" dirty="0"/>
              <a:t> preprint arXiv:1603.04467 (2016).</a:t>
            </a:r>
          </a:p>
          <a:p>
            <a:pPr marL="0" indent="0">
              <a:buNone/>
            </a:pPr>
            <a:r>
              <a:rPr lang="en-US" dirty="0"/>
              <a:t>[5] </a:t>
            </a:r>
            <a:r>
              <a:rPr lang="en-US" dirty="0" err="1"/>
              <a:t>Abadi</a:t>
            </a:r>
            <a:r>
              <a:rPr lang="en-US" dirty="0"/>
              <a:t>, Martín, et al. "TensorFlow: A system for large-scale machine learning." </a:t>
            </a:r>
            <a:r>
              <a:rPr lang="en-US" dirty="0" err="1"/>
              <a:t>arXiv</a:t>
            </a:r>
            <a:r>
              <a:rPr lang="en-US" dirty="0"/>
              <a:t> preprint arXiv:1605.08695 (2016).</a:t>
            </a:r>
          </a:p>
          <a:p>
            <a:pPr marL="0" indent="0">
              <a:buNone/>
            </a:pPr>
            <a:r>
              <a:rPr lang="en-US" dirty="0"/>
              <a:t>[6] https://www.tensorflow.org/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36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096" y="2303135"/>
            <a:ext cx="8229600" cy="1143000"/>
          </a:xfrm>
        </p:spPr>
        <p:txBody>
          <a:bodyPr/>
          <a:lstStyle/>
          <a:p>
            <a:r>
              <a:rPr lang="en-IN" dirty="0">
                <a:solidFill>
                  <a:schemeClr val="accent1"/>
                </a:solidFill>
              </a:rPr>
              <a:t>Thank You 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39" y="1030289"/>
            <a:ext cx="8569321" cy="42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83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4" y="846138"/>
            <a:ext cx="9126866" cy="458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1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6" y="609601"/>
            <a:ext cx="907566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43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17" y="1115008"/>
            <a:ext cx="8404883" cy="425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812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CDB166-79C6-3345-B287-A7CE8B30FC7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20" y="634363"/>
            <a:ext cx="8906360" cy="525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4528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2864</TotalTime>
  <Words>506</Words>
  <Application>Microsoft Office PowerPoint</Application>
  <PresentationFormat>On-screen Show (4:3)</PresentationFormat>
  <Paragraphs>180</Paragraphs>
  <Slides>49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Helvetica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-*</vt:lpstr>
      <vt:lpstr>PowerPoint Presentation</vt:lpstr>
      <vt:lpstr>PowerPoint Presentation</vt:lpstr>
      <vt:lpstr>PowerPoint Presentation</vt:lpstr>
      <vt:lpstr>PowerPoint Presentation</vt:lpstr>
      <vt:lpstr>Dynamic Control Flow</vt:lpstr>
      <vt:lpstr>Computation Graph</vt:lpstr>
      <vt:lpstr>Session</vt:lpstr>
      <vt:lpstr>Variables, fetches</vt:lpstr>
      <vt:lpstr>Feeds</vt:lpstr>
      <vt:lpstr>Logistic regression</vt:lpstr>
      <vt:lpstr>Softmax Regression</vt:lpstr>
      <vt:lpstr>Neural networks</vt:lpstr>
      <vt:lpstr>Activation Functions</vt:lpstr>
      <vt:lpstr>Multi Layer Perceptron</vt:lpstr>
      <vt:lpstr>Backpropagation Algo</vt:lpstr>
      <vt:lpstr>Backpropagation Algo</vt:lpstr>
      <vt:lpstr>Matrix Vectorial Notation</vt:lpstr>
      <vt:lpstr>Gradient Descent</vt:lpstr>
      <vt:lpstr>Convolutional Networks</vt:lpstr>
      <vt:lpstr>Local receptive Fields</vt:lpstr>
      <vt:lpstr>Shared weights and biases</vt:lpstr>
      <vt:lpstr>Convolution</vt:lpstr>
      <vt:lpstr>Pooling Layers</vt:lpstr>
      <vt:lpstr>Dropout</vt:lpstr>
      <vt:lpstr>Tensor flow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 !!!</vt:lpstr>
    </vt:vector>
  </TitlesOfParts>
  <Company>University of Missouri - Kansas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UMKC Faculty and Staff</dc:creator>
  <cp:lastModifiedBy>Manikanta</cp:lastModifiedBy>
  <cp:revision>115</cp:revision>
  <dcterms:created xsi:type="dcterms:W3CDTF">2014-01-29T16:52:11Z</dcterms:created>
  <dcterms:modified xsi:type="dcterms:W3CDTF">2017-01-04T02:09:31Z</dcterms:modified>
</cp:coreProperties>
</file>